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8739" y="-52323"/>
            <a:ext cx="1880870" cy="6832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9740" y="1067838"/>
            <a:ext cx="6178550" cy="1562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5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g"/><Relationship Id="rId2" Type="http://schemas.openxmlformats.org/officeDocument/2006/relationships/image" Target="../media/image43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5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9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88645"/>
            <a:ext cx="9144000" cy="1828800"/>
          </a:xfrm>
          <a:custGeom>
            <a:avLst/>
            <a:gdLst/>
            <a:ahLst/>
            <a:cxnLst/>
            <a:rect l="l" t="t" r="r" b="b"/>
            <a:pathLst>
              <a:path w="9144000" h="1828800">
                <a:moveTo>
                  <a:pt x="9144000" y="0"/>
                </a:moveTo>
                <a:lnTo>
                  <a:pt x="0" y="0"/>
                </a:lnTo>
                <a:lnTo>
                  <a:pt x="0" y="1828800"/>
                </a:lnTo>
                <a:lnTo>
                  <a:pt x="9144000" y="1828800"/>
                </a:lnTo>
                <a:lnTo>
                  <a:pt x="9144000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902457" y="793749"/>
            <a:ext cx="333629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65" dirty="0">
                <a:solidFill>
                  <a:srgbClr val="FFFFFF"/>
                </a:solidFill>
                <a:latin typeface="Carlito"/>
                <a:cs typeface="Carlito"/>
              </a:rPr>
              <a:t>MATHEMATICS</a:t>
            </a:r>
            <a:r>
              <a:rPr sz="4000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000" spc="-5" dirty="0">
                <a:solidFill>
                  <a:srgbClr val="FFFFFF"/>
                </a:solidFill>
                <a:latin typeface="Carlito"/>
                <a:cs typeface="Carlito"/>
              </a:rPr>
              <a:t>I</a:t>
            </a:r>
            <a:endParaRPr sz="4000">
              <a:latin typeface="Carlito"/>
              <a:cs typeface="Carlito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839973" y="1403045"/>
            <a:ext cx="34671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0" dirty="0">
                <a:solidFill>
                  <a:srgbClr val="0D0D0D"/>
                </a:solidFill>
              </a:rPr>
              <a:t>FIRST</a:t>
            </a:r>
            <a:r>
              <a:rPr sz="4000" spc="-60" dirty="0">
                <a:solidFill>
                  <a:srgbClr val="0D0D0D"/>
                </a:solidFill>
              </a:rPr>
              <a:t> </a:t>
            </a:r>
            <a:r>
              <a:rPr sz="4000" spc="-20" dirty="0">
                <a:solidFill>
                  <a:srgbClr val="0D0D0D"/>
                </a:solidFill>
              </a:rPr>
              <a:t>SEMESTER</a:t>
            </a:r>
            <a:endParaRPr sz="4000"/>
          </a:p>
        </p:txBody>
      </p:sp>
      <p:sp>
        <p:nvSpPr>
          <p:cNvPr id="5" name="object 5"/>
          <p:cNvSpPr txBox="1"/>
          <p:nvPr/>
        </p:nvSpPr>
        <p:spPr>
          <a:xfrm>
            <a:off x="2895600" y="3733800"/>
            <a:ext cx="5257800" cy="1828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wrap="square" lIns="0" tIns="144145" rIns="0" bIns="0" rtlCol="0">
            <a:spAutoFit/>
          </a:bodyPr>
          <a:lstStyle/>
          <a:p>
            <a:pPr marL="1346835" marR="1323975" indent="-15240">
              <a:lnSpc>
                <a:spcPct val="100000"/>
              </a:lnSpc>
              <a:spcBef>
                <a:spcPts val="1135"/>
              </a:spcBef>
            </a:pPr>
            <a:r>
              <a:rPr sz="4800" spc="-5" dirty="0">
                <a:solidFill>
                  <a:srgbClr val="0D0D0D"/>
                </a:solidFill>
                <a:latin typeface="Carlito"/>
                <a:cs typeface="Carlito"/>
              </a:rPr>
              <a:t>Limits</a:t>
            </a:r>
            <a:r>
              <a:rPr sz="4800" spc="-100" dirty="0">
                <a:solidFill>
                  <a:srgbClr val="0D0D0D"/>
                </a:solidFill>
                <a:latin typeface="Carlito"/>
                <a:cs typeface="Carlito"/>
              </a:rPr>
              <a:t> </a:t>
            </a:r>
            <a:r>
              <a:rPr sz="4800" dirty="0">
                <a:solidFill>
                  <a:srgbClr val="0D0D0D"/>
                </a:solidFill>
                <a:latin typeface="Carlito"/>
                <a:cs typeface="Carlito"/>
              </a:rPr>
              <a:t>And  </a:t>
            </a:r>
            <a:r>
              <a:rPr sz="4800" spc="-10" dirty="0">
                <a:solidFill>
                  <a:srgbClr val="0D0D0D"/>
                </a:solidFill>
                <a:latin typeface="Carlito"/>
                <a:cs typeface="Carlito"/>
              </a:rPr>
              <a:t>Continuity</a:t>
            </a:r>
            <a:endParaRPr sz="48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4400" y="3733800"/>
            <a:ext cx="1981200" cy="1253548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vert="horz" wrap="square" lIns="0" tIns="50990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4015"/>
              </a:spcBef>
            </a:pPr>
            <a:r>
              <a:rPr lang="en-US" sz="4800" dirty="0">
                <a:solidFill>
                  <a:srgbClr val="FFFFFF"/>
                </a:solidFill>
                <a:latin typeface="Carlito"/>
                <a:cs typeface="Carlito"/>
              </a:rPr>
              <a:t>11</a:t>
            </a:r>
            <a:endParaRPr sz="48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7894" y="245184"/>
            <a:ext cx="8525393" cy="9192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4800" y="1371600"/>
            <a:ext cx="7397939" cy="43200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11800" y="316871"/>
            <a:ext cx="8731250" cy="6139180"/>
            <a:chOff x="211800" y="316871"/>
            <a:chExt cx="8731250" cy="6139180"/>
          </a:xfrm>
        </p:grpSpPr>
        <p:sp>
          <p:nvSpPr>
            <p:cNvPr id="3" name="object 3"/>
            <p:cNvSpPr/>
            <p:nvPr/>
          </p:nvSpPr>
          <p:spPr>
            <a:xfrm>
              <a:off x="211800" y="316871"/>
              <a:ext cx="8653365" cy="613899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979676" y="2924555"/>
              <a:ext cx="2304288" cy="43281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017776" y="5013960"/>
              <a:ext cx="2266188" cy="64769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371844" y="2924555"/>
              <a:ext cx="2570988" cy="1296924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371844" y="5013960"/>
              <a:ext cx="2570988" cy="1438655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05706" y="263482"/>
            <a:ext cx="8757285" cy="3538220"/>
            <a:chOff x="205706" y="263482"/>
            <a:chExt cx="8757285" cy="3538220"/>
          </a:xfrm>
        </p:grpSpPr>
        <p:sp>
          <p:nvSpPr>
            <p:cNvPr id="3" name="object 3"/>
            <p:cNvSpPr/>
            <p:nvPr/>
          </p:nvSpPr>
          <p:spPr>
            <a:xfrm>
              <a:off x="205706" y="263482"/>
              <a:ext cx="8659459" cy="353766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227063" y="620268"/>
              <a:ext cx="2735580" cy="208787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04799" y="1447799"/>
              <a:ext cx="5334000" cy="94335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71220" y="4438396"/>
            <a:ext cx="8795743" cy="161858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6639" y="129285"/>
            <a:ext cx="58851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63064" algn="l"/>
              </a:tabLst>
            </a:pPr>
            <a:r>
              <a:rPr dirty="0"/>
              <a:t>EXAMPLE</a:t>
            </a:r>
            <a:r>
              <a:rPr spc="-10" dirty="0"/>
              <a:t> </a:t>
            </a:r>
            <a:r>
              <a:rPr spc="-5" dirty="0"/>
              <a:t>6:	</a:t>
            </a:r>
            <a:r>
              <a:rPr sz="2000" b="0" spc="-5" dirty="0">
                <a:latin typeface="Carlito"/>
                <a:cs typeface="Carlito"/>
              </a:rPr>
              <a:t>Limits of </a:t>
            </a:r>
            <a:r>
              <a:rPr sz="2000" b="0" dirty="0">
                <a:latin typeface="Carlito"/>
                <a:cs typeface="Carlito"/>
              </a:rPr>
              <a:t>the Function </a:t>
            </a:r>
            <a:r>
              <a:rPr sz="2000" b="0" spc="-5" dirty="0">
                <a:latin typeface="Carlito"/>
                <a:cs typeface="Carlito"/>
              </a:rPr>
              <a:t>Graphed </a:t>
            </a:r>
            <a:r>
              <a:rPr sz="2000" b="0" dirty="0">
                <a:latin typeface="Carlito"/>
                <a:cs typeface="Carlito"/>
              </a:rPr>
              <a:t>in</a:t>
            </a:r>
            <a:r>
              <a:rPr sz="2000" b="0" spc="-35" dirty="0">
                <a:latin typeface="Carlito"/>
                <a:cs typeface="Carlito"/>
              </a:rPr>
              <a:t> </a:t>
            </a:r>
            <a:r>
              <a:rPr sz="2000" b="0" spc="-5" dirty="0">
                <a:latin typeface="Carlito"/>
                <a:cs typeface="Carlito"/>
              </a:rPr>
              <a:t>Figure.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010400" y="620268"/>
            <a:ext cx="2025396" cy="17297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9831" y="152400"/>
            <a:ext cx="6373368" cy="5867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6639" y="5113782"/>
            <a:ext cx="15398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Carlito"/>
                <a:cs typeface="Carlito"/>
              </a:rPr>
              <a:t>EXAMPLE</a:t>
            </a:r>
            <a:r>
              <a:rPr sz="2400" b="1" spc="-90" dirty="0">
                <a:latin typeface="Carlito"/>
                <a:cs typeface="Carlito"/>
              </a:rPr>
              <a:t> </a:t>
            </a:r>
            <a:r>
              <a:rPr sz="2400" b="1" spc="-5" dirty="0">
                <a:latin typeface="Carlito"/>
                <a:cs typeface="Carlito"/>
              </a:rPr>
              <a:t>7: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37278" y="5164073"/>
            <a:ext cx="111379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5" dirty="0">
                <a:latin typeface="Times New Roman"/>
                <a:cs typeface="Times New Roman"/>
              </a:rPr>
              <a:t>Show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that</a:t>
            </a:r>
            <a:r>
              <a:rPr sz="2000" spc="-5" dirty="0">
                <a:latin typeface="Carlito"/>
                <a:cs typeface="Carlito"/>
              </a:rPr>
              <a:t>,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0939" y="5918403"/>
            <a:ext cx="2584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Carlito"/>
                <a:cs typeface="Carlito"/>
              </a:rPr>
              <a:t>a.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62146" y="5968695"/>
            <a:ext cx="23114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Carlito"/>
                <a:cs typeface="Carlito"/>
              </a:rPr>
              <a:t>b.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048000" y="1676400"/>
            <a:ext cx="5105400" cy="1371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96667" y="3597442"/>
            <a:ext cx="8372362" cy="7439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925052" y="5136859"/>
            <a:ext cx="2245894" cy="37272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91792" y="5947760"/>
            <a:ext cx="1832237" cy="41075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543096" y="5880537"/>
            <a:ext cx="1623848" cy="41384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755809" y="608091"/>
            <a:ext cx="99060" cy="318770"/>
          </a:xfrm>
          <a:custGeom>
            <a:avLst/>
            <a:gdLst/>
            <a:ahLst/>
            <a:cxnLst/>
            <a:rect l="l" t="t" r="r" b="b"/>
            <a:pathLst>
              <a:path w="99060" h="318769">
                <a:moveTo>
                  <a:pt x="98926" y="0"/>
                </a:moveTo>
                <a:lnTo>
                  <a:pt x="0" y="318589"/>
                </a:lnTo>
              </a:path>
            </a:pathLst>
          </a:custGeom>
          <a:ln w="129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86639" y="481198"/>
            <a:ext cx="8673465" cy="1588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265" indent="-107950">
              <a:lnSpc>
                <a:spcPct val="100000"/>
              </a:lnSpc>
              <a:spcBef>
                <a:spcPts val="100"/>
              </a:spcBef>
              <a:buSzPct val="95833"/>
              <a:buChar char="•"/>
              <a:tabLst>
                <a:tab pos="469900" algn="l"/>
                <a:tab pos="2750820" algn="l"/>
              </a:tabLst>
            </a:pPr>
            <a:r>
              <a:rPr sz="2400" spc="-5" dirty="0">
                <a:latin typeface="Arial"/>
                <a:cs typeface="Arial"/>
              </a:rPr>
              <a:t>Limits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Involving	</a:t>
            </a:r>
            <a:r>
              <a:rPr sz="3750" spc="-172" baseline="-3333" dirty="0">
                <a:latin typeface="Times New Roman"/>
                <a:cs typeface="Times New Roman"/>
              </a:rPr>
              <a:t>(sin</a:t>
            </a:r>
            <a:r>
              <a:rPr sz="3975" i="1" spc="-172" baseline="-3144" dirty="0">
                <a:latin typeface="Symbol"/>
                <a:cs typeface="Symbol"/>
              </a:rPr>
              <a:t></a:t>
            </a:r>
            <a:r>
              <a:rPr sz="3750" spc="-172" baseline="-3333" dirty="0">
                <a:latin typeface="Times New Roman"/>
                <a:cs typeface="Times New Roman"/>
              </a:rPr>
              <a:t>)</a:t>
            </a:r>
            <a:r>
              <a:rPr sz="3750" spc="127" baseline="-3333" dirty="0">
                <a:latin typeface="Times New Roman"/>
                <a:cs typeface="Times New Roman"/>
              </a:rPr>
              <a:t> </a:t>
            </a:r>
            <a:r>
              <a:rPr sz="3975" i="1" spc="-150" baseline="-3144" dirty="0">
                <a:latin typeface="Symbol"/>
                <a:cs typeface="Symbol"/>
              </a:rPr>
              <a:t></a:t>
            </a:r>
            <a:endParaRPr sz="3975" baseline="-3144">
              <a:latin typeface="Symbol"/>
              <a:cs typeface="Symbo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500">
              <a:latin typeface="Symbol"/>
              <a:cs typeface="Symbol"/>
            </a:endParaRPr>
          </a:p>
          <a:p>
            <a:pPr marL="12700">
              <a:lnSpc>
                <a:spcPts val="2395"/>
              </a:lnSpc>
              <a:spcBef>
                <a:spcPts val="5"/>
              </a:spcBef>
            </a:pPr>
            <a:r>
              <a:rPr sz="2000" dirty="0">
                <a:latin typeface="Carlito"/>
                <a:cs typeface="Carlito"/>
              </a:rPr>
              <a:t>A </a:t>
            </a:r>
            <a:r>
              <a:rPr sz="2000" spc="-10" dirty="0">
                <a:latin typeface="Carlito"/>
                <a:cs typeface="Carlito"/>
              </a:rPr>
              <a:t>central fact </a:t>
            </a:r>
            <a:r>
              <a:rPr sz="2000" dirty="0">
                <a:latin typeface="Carlito"/>
                <a:cs typeface="Carlito"/>
              </a:rPr>
              <a:t>about </a:t>
            </a:r>
            <a:r>
              <a:rPr sz="2000" spc="-55" dirty="0">
                <a:latin typeface="Carlito"/>
                <a:cs typeface="Carlito"/>
              </a:rPr>
              <a:t>(sin</a:t>
            </a:r>
            <a:r>
              <a:rPr sz="2000" spc="-55" dirty="0">
                <a:latin typeface="Arial"/>
                <a:cs typeface="Arial"/>
              </a:rPr>
              <a:t>𝛉</a:t>
            </a:r>
            <a:r>
              <a:rPr sz="2000" spc="-55" dirty="0">
                <a:latin typeface="Carlito"/>
                <a:cs typeface="Carlito"/>
              </a:rPr>
              <a:t>) </a:t>
            </a:r>
            <a:r>
              <a:rPr sz="2000" dirty="0">
                <a:latin typeface="Carlito"/>
                <a:cs typeface="Carlito"/>
              </a:rPr>
              <a:t>⁄ </a:t>
            </a:r>
            <a:r>
              <a:rPr sz="2000" spc="-310" dirty="0">
                <a:latin typeface="Arial"/>
                <a:cs typeface="Arial"/>
              </a:rPr>
              <a:t>𝛉 </a:t>
            </a:r>
            <a:r>
              <a:rPr sz="2000" dirty="0">
                <a:latin typeface="Carlito"/>
                <a:cs typeface="Carlito"/>
              </a:rPr>
              <a:t>is </a:t>
            </a:r>
            <a:r>
              <a:rPr sz="2000" spc="-5" dirty="0">
                <a:latin typeface="Carlito"/>
                <a:cs typeface="Carlito"/>
              </a:rPr>
              <a:t>that </a:t>
            </a:r>
            <a:r>
              <a:rPr sz="2000" dirty="0">
                <a:latin typeface="Carlito"/>
                <a:cs typeface="Carlito"/>
              </a:rPr>
              <a:t>in </a:t>
            </a:r>
            <a:r>
              <a:rPr sz="2000" spc="-5" dirty="0">
                <a:latin typeface="Carlito"/>
                <a:cs typeface="Carlito"/>
              </a:rPr>
              <a:t>radian measure </a:t>
            </a:r>
            <a:r>
              <a:rPr sz="2000" dirty="0">
                <a:latin typeface="Carlito"/>
                <a:cs typeface="Carlito"/>
              </a:rPr>
              <a:t>its </a:t>
            </a:r>
            <a:r>
              <a:rPr sz="2000" spc="-5" dirty="0">
                <a:latin typeface="Carlito"/>
                <a:cs typeface="Carlito"/>
              </a:rPr>
              <a:t>limit </a:t>
            </a:r>
            <a:r>
              <a:rPr sz="2000" dirty="0">
                <a:latin typeface="Carlito"/>
                <a:cs typeface="Carlito"/>
              </a:rPr>
              <a:t>as </a:t>
            </a:r>
            <a:r>
              <a:rPr sz="2000" spc="-315" dirty="0">
                <a:latin typeface="Arial"/>
                <a:cs typeface="Arial"/>
              </a:rPr>
              <a:t>𝛉→ </a:t>
            </a:r>
            <a:r>
              <a:rPr sz="2000" dirty="0">
                <a:latin typeface="Carlito"/>
                <a:cs typeface="Carlito"/>
              </a:rPr>
              <a:t>0 is 1. </a:t>
            </a:r>
            <a:r>
              <a:rPr sz="2000" spc="-35" dirty="0">
                <a:latin typeface="Carlito"/>
                <a:cs typeface="Carlito"/>
              </a:rPr>
              <a:t>We</a:t>
            </a:r>
            <a:r>
              <a:rPr sz="2000" spc="25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can</a:t>
            </a:r>
            <a:endParaRPr sz="2000">
              <a:latin typeface="Carlito"/>
              <a:cs typeface="Carlito"/>
            </a:endParaRPr>
          </a:p>
          <a:p>
            <a:pPr marL="12700">
              <a:lnSpc>
                <a:spcPts val="2395"/>
              </a:lnSpc>
            </a:pPr>
            <a:r>
              <a:rPr sz="2000" spc="-5" dirty="0">
                <a:latin typeface="Carlito"/>
                <a:cs typeface="Carlito"/>
              </a:rPr>
              <a:t>see </a:t>
            </a:r>
            <a:r>
              <a:rPr sz="2000" dirty="0">
                <a:latin typeface="Carlito"/>
                <a:cs typeface="Carlito"/>
              </a:rPr>
              <a:t>this in </a:t>
            </a:r>
            <a:r>
              <a:rPr sz="2000" spc="-5" dirty="0">
                <a:latin typeface="Carlito"/>
                <a:cs typeface="Carlito"/>
              </a:rPr>
              <a:t>Figure,</a:t>
            </a:r>
            <a:endParaRPr sz="2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8015" y="274320"/>
            <a:ext cx="8552688" cy="43647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24611" y="4724400"/>
            <a:ext cx="4319016" cy="19446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90830"/>
            <a:ext cx="266700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5900" indent="-203835">
              <a:lnSpc>
                <a:spcPct val="100000"/>
              </a:lnSpc>
              <a:spcBef>
                <a:spcPts val="100"/>
              </a:spcBef>
              <a:buSzPct val="96875"/>
              <a:buChar char="•"/>
              <a:tabLst>
                <a:tab pos="216535" algn="l"/>
              </a:tabLst>
            </a:pPr>
            <a:r>
              <a:rPr sz="3200" spc="-15" dirty="0">
                <a:latin typeface="Carlito"/>
                <a:cs typeface="Carlito"/>
              </a:rPr>
              <a:t>Finite </a:t>
            </a:r>
            <a:r>
              <a:rPr sz="3200" spc="-5" dirty="0">
                <a:latin typeface="Carlito"/>
                <a:cs typeface="Carlito"/>
              </a:rPr>
              <a:t>Limits</a:t>
            </a:r>
            <a:r>
              <a:rPr sz="3200" dirty="0">
                <a:latin typeface="Carlito"/>
                <a:cs typeface="Carlito"/>
              </a:rPr>
              <a:t> as</a:t>
            </a:r>
            <a:endParaRPr sz="3200">
              <a:latin typeface="Carlito"/>
              <a:cs typeface="Carlito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57200" y="1292941"/>
            <a:ext cx="6324600" cy="1450340"/>
            <a:chOff x="457200" y="1292941"/>
            <a:chExt cx="6324600" cy="1450340"/>
          </a:xfrm>
        </p:grpSpPr>
        <p:sp>
          <p:nvSpPr>
            <p:cNvPr id="4" name="object 4"/>
            <p:cNvSpPr/>
            <p:nvPr/>
          </p:nvSpPr>
          <p:spPr>
            <a:xfrm>
              <a:off x="533400" y="1292941"/>
              <a:ext cx="5636712" cy="60222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57200" y="1828800"/>
              <a:ext cx="6324600" cy="9144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544330" y="2866765"/>
            <a:ext cx="6825209" cy="383059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483843" y="309088"/>
            <a:ext cx="1131570" cy="4425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700" i="1" spc="60" dirty="0">
                <a:latin typeface="Times New Roman"/>
                <a:cs typeface="Times New Roman"/>
              </a:rPr>
              <a:t>x </a:t>
            </a:r>
            <a:r>
              <a:rPr sz="2700" spc="135" dirty="0">
                <a:latin typeface="Symbol"/>
                <a:cs typeface="Symbol"/>
              </a:rPr>
              <a:t></a:t>
            </a:r>
            <a:r>
              <a:rPr sz="2700" spc="-380" dirty="0">
                <a:latin typeface="Times New Roman"/>
                <a:cs typeface="Times New Roman"/>
              </a:rPr>
              <a:t> </a:t>
            </a:r>
            <a:r>
              <a:rPr sz="2700" spc="55" dirty="0">
                <a:latin typeface="Symbol"/>
                <a:cs typeface="Symbol"/>
              </a:rPr>
              <a:t></a:t>
            </a:r>
            <a:endParaRPr sz="270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23987" y="245184"/>
            <a:ext cx="8452485" cy="6424295"/>
            <a:chOff x="223987" y="245184"/>
            <a:chExt cx="8452485" cy="6424295"/>
          </a:xfrm>
        </p:grpSpPr>
        <p:sp>
          <p:nvSpPr>
            <p:cNvPr id="3" name="object 3"/>
            <p:cNvSpPr/>
            <p:nvPr/>
          </p:nvSpPr>
          <p:spPr>
            <a:xfrm>
              <a:off x="223987" y="245184"/>
              <a:ext cx="7830649" cy="508922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24612" y="838199"/>
              <a:ext cx="4628388" cy="86258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24612" y="2007108"/>
              <a:ext cx="5542788" cy="16383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5904" y="3697223"/>
              <a:ext cx="5492496" cy="145999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5904" y="5158740"/>
              <a:ext cx="5187696" cy="1510284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659879" y="3860291"/>
              <a:ext cx="2016252" cy="720851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443471" y="5186172"/>
              <a:ext cx="2232660" cy="906780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530478"/>
            <a:ext cx="43637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8600">
              <a:lnSpc>
                <a:spcPct val="100000"/>
              </a:lnSpc>
              <a:spcBef>
                <a:spcPts val="100"/>
              </a:spcBef>
              <a:buSzPct val="97222"/>
              <a:buFont typeface="Carlito"/>
              <a:buChar char="•"/>
              <a:tabLst>
                <a:tab pos="241300" algn="l"/>
              </a:tabLst>
            </a:pPr>
            <a:r>
              <a:rPr sz="3600" b="1" spc="-5" dirty="0">
                <a:latin typeface="Carlito"/>
                <a:cs typeface="Carlito"/>
              </a:rPr>
              <a:t>Continuous</a:t>
            </a:r>
            <a:r>
              <a:rPr sz="3600" b="1" spc="-45" dirty="0">
                <a:latin typeface="Carlito"/>
                <a:cs typeface="Carlito"/>
              </a:rPr>
              <a:t> </a:t>
            </a:r>
            <a:r>
              <a:rPr sz="3600" b="1" dirty="0">
                <a:latin typeface="Carlito"/>
                <a:cs typeface="Carlito"/>
              </a:rPr>
              <a:t>Functions</a:t>
            </a:r>
            <a:endParaRPr sz="36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20599" y="1230121"/>
            <a:ext cx="7650547" cy="28846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65081" y="4382631"/>
            <a:ext cx="7529842" cy="116714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00193" y="5675376"/>
            <a:ext cx="1756474" cy="24384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8267" y="209804"/>
            <a:ext cx="8575675" cy="126936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pc="-5" dirty="0">
                <a:latin typeface="Times New Roman"/>
                <a:cs typeface="Times New Roman"/>
              </a:rPr>
              <a:t>EXAMPLE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9:</a:t>
            </a:r>
          </a:p>
          <a:p>
            <a:pPr marL="12700" marR="5080">
              <a:lnSpc>
                <a:spcPct val="100000"/>
              </a:lnSpc>
              <a:spcBef>
                <a:spcPts val="575"/>
              </a:spcBef>
            </a:pPr>
            <a:r>
              <a:rPr b="0" spc="-5" dirty="0">
                <a:latin typeface="Times New Roman"/>
                <a:cs typeface="Times New Roman"/>
              </a:rPr>
              <a:t>Find </a:t>
            </a:r>
            <a:r>
              <a:rPr b="0" dirty="0">
                <a:latin typeface="Times New Roman"/>
                <a:cs typeface="Times New Roman"/>
              </a:rPr>
              <a:t>the points at </a:t>
            </a:r>
            <a:r>
              <a:rPr b="0" spc="-5" dirty="0">
                <a:latin typeface="Times New Roman"/>
                <a:cs typeface="Times New Roman"/>
              </a:rPr>
              <a:t>which </a:t>
            </a:r>
            <a:r>
              <a:rPr b="0" dirty="0">
                <a:latin typeface="Times New Roman"/>
                <a:cs typeface="Times New Roman"/>
              </a:rPr>
              <a:t>the function ƒ in </a:t>
            </a:r>
            <a:r>
              <a:rPr b="0" spc="-5" dirty="0">
                <a:latin typeface="Times New Roman"/>
                <a:cs typeface="Times New Roman"/>
              </a:rPr>
              <a:t>Figure </a:t>
            </a:r>
            <a:r>
              <a:rPr b="0" dirty="0">
                <a:latin typeface="Times New Roman"/>
                <a:cs typeface="Times New Roman"/>
              </a:rPr>
              <a:t>is continuous and</a:t>
            </a:r>
            <a:r>
              <a:rPr b="0" spc="-14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the  points at </a:t>
            </a:r>
            <a:r>
              <a:rPr b="0" spc="-5" dirty="0">
                <a:latin typeface="Times New Roman"/>
                <a:cs typeface="Times New Roman"/>
              </a:rPr>
              <a:t>which </a:t>
            </a:r>
            <a:r>
              <a:rPr b="0" dirty="0">
                <a:latin typeface="Times New Roman"/>
                <a:cs typeface="Times New Roman"/>
              </a:rPr>
              <a:t>ƒ is</a:t>
            </a:r>
            <a:r>
              <a:rPr b="0" spc="-5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discontinuous.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8267" y="1892554"/>
            <a:ext cx="7000240" cy="134556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b="1" dirty="0">
                <a:latin typeface="Times New Roman"/>
                <a:cs typeface="Times New Roman"/>
              </a:rPr>
              <a:t>Solution:</a:t>
            </a:r>
            <a:endParaRPr sz="2400">
              <a:latin typeface="Times New Roman"/>
              <a:cs typeface="Times New Roman"/>
            </a:endParaRPr>
          </a:p>
          <a:p>
            <a:pPr marL="88900" marR="5080">
              <a:lnSpc>
                <a:spcPct val="116500"/>
              </a:lnSpc>
              <a:spcBef>
                <a:spcPts val="100"/>
              </a:spcBef>
              <a:tabLst>
                <a:tab pos="2066925" algn="l"/>
              </a:tabLst>
            </a:pPr>
            <a:r>
              <a:rPr sz="2400" dirty="0">
                <a:latin typeface="Times New Roman"/>
                <a:cs typeface="Times New Roman"/>
              </a:rPr>
              <a:t>The function ƒ is continuous at every point in its</a:t>
            </a:r>
            <a:r>
              <a:rPr sz="2400" spc="-18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domain  [0, </a:t>
            </a:r>
            <a:r>
              <a:rPr sz="2400" dirty="0">
                <a:latin typeface="Times New Roman"/>
                <a:cs typeface="Times New Roman"/>
              </a:rPr>
              <a:t>4]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except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at	</a:t>
            </a:r>
            <a:r>
              <a:rPr sz="2500" i="1" spc="90" dirty="0">
                <a:latin typeface="Times New Roman"/>
                <a:cs typeface="Times New Roman"/>
              </a:rPr>
              <a:t>x </a:t>
            </a:r>
            <a:r>
              <a:rPr sz="2400" dirty="0">
                <a:latin typeface="Times New Roman"/>
                <a:cs typeface="Times New Roman"/>
              </a:rPr>
              <a:t>= 1, </a:t>
            </a:r>
            <a:r>
              <a:rPr sz="2500" i="1" spc="90" dirty="0">
                <a:latin typeface="Times New Roman"/>
                <a:cs typeface="Times New Roman"/>
              </a:rPr>
              <a:t>x </a:t>
            </a:r>
            <a:r>
              <a:rPr sz="2400" dirty="0">
                <a:latin typeface="Times New Roman"/>
                <a:cs typeface="Times New Roman"/>
              </a:rPr>
              <a:t>= 2, and </a:t>
            </a:r>
            <a:r>
              <a:rPr sz="2500" i="1" spc="90" dirty="0">
                <a:latin typeface="Times New Roman"/>
                <a:cs typeface="Times New Roman"/>
              </a:rPr>
              <a:t>x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3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4.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055281" y="3884198"/>
            <a:ext cx="3883281" cy="26558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289559"/>
            <a:ext cx="8763000" cy="777240"/>
          </a:xfrm>
          <a:prstGeom prst="rect">
            <a:avLst/>
          </a:prstGeom>
          <a:solidFill>
            <a:srgbClr val="00B050"/>
          </a:solidFill>
        </p:spPr>
        <p:txBody>
          <a:bodyPr vert="horz" wrap="square" lIns="0" tIns="17145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135"/>
              </a:spcBef>
            </a:pPr>
            <a:r>
              <a:rPr sz="4400" b="0" spc="-5" dirty="0">
                <a:latin typeface="Carlito"/>
                <a:cs typeface="Carlito"/>
              </a:rPr>
              <a:t>Outlines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622300" indent="-6102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622300" algn="l"/>
                <a:tab pos="622935" algn="l"/>
              </a:tabLst>
            </a:pPr>
            <a:r>
              <a:rPr spc="-10" dirty="0"/>
              <a:t>Limit </a:t>
            </a:r>
            <a:r>
              <a:rPr spc="-5" dirty="0"/>
              <a:t>of a</a:t>
            </a:r>
            <a:r>
              <a:rPr spc="15" dirty="0"/>
              <a:t> </a:t>
            </a:r>
            <a:r>
              <a:rPr spc="-10" dirty="0"/>
              <a:t>Function</a:t>
            </a:r>
          </a:p>
          <a:p>
            <a:pPr marL="622300" indent="-610235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622300" algn="l"/>
                <a:tab pos="622935" algn="l"/>
              </a:tabLst>
            </a:pPr>
            <a:r>
              <a:rPr spc="-10" dirty="0"/>
              <a:t>Calculating Limits </a:t>
            </a:r>
            <a:r>
              <a:rPr spc="-5" dirty="0"/>
              <a:t>Using the </a:t>
            </a:r>
            <a:r>
              <a:rPr spc="-10" dirty="0"/>
              <a:t>Limit</a:t>
            </a:r>
            <a:r>
              <a:rPr spc="55" dirty="0"/>
              <a:t> </a:t>
            </a:r>
            <a:r>
              <a:rPr spc="-15" dirty="0"/>
              <a:t>Laws</a:t>
            </a:r>
          </a:p>
          <a:p>
            <a:pPr marL="622300" indent="-610235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622300" algn="l"/>
                <a:tab pos="622935" algn="l"/>
              </a:tabLst>
            </a:pPr>
            <a:r>
              <a:rPr spc="-10" dirty="0"/>
              <a:t>One-Sided Limits </a:t>
            </a:r>
            <a:r>
              <a:rPr spc="-5" dirty="0"/>
              <a:t>and </a:t>
            </a:r>
            <a:r>
              <a:rPr spc="-10" dirty="0"/>
              <a:t>Limits </a:t>
            </a:r>
            <a:r>
              <a:rPr spc="-15" dirty="0"/>
              <a:t>at</a:t>
            </a:r>
            <a:r>
              <a:rPr spc="120" dirty="0"/>
              <a:t> </a:t>
            </a:r>
            <a:r>
              <a:rPr spc="-10" dirty="0"/>
              <a:t>Infinity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16939" y="2607691"/>
            <a:ext cx="3465195" cy="178181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546100" indent="-534035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546100" algn="l"/>
                <a:tab pos="546735" algn="l"/>
              </a:tabLst>
            </a:pPr>
            <a:r>
              <a:rPr sz="2400" spc="-5" dirty="0">
                <a:latin typeface="Carlito"/>
                <a:cs typeface="Carlito"/>
              </a:rPr>
              <a:t>One-Sided</a:t>
            </a:r>
            <a:r>
              <a:rPr sz="240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Limits</a:t>
            </a:r>
            <a:endParaRPr sz="2400">
              <a:latin typeface="Carlito"/>
              <a:cs typeface="Carlito"/>
            </a:endParaRPr>
          </a:p>
          <a:p>
            <a:pPr marL="546100" indent="-534035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546100" algn="l"/>
                <a:tab pos="546735" algn="l"/>
              </a:tabLst>
            </a:pPr>
            <a:r>
              <a:rPr sz="2400" spc="-5" dirty="0">
                <a:latin typeface="Carlito"/>
                <a:cs typeface="Carlito"/>
              </a:rPr>
              <a:t>Limits </a:t>
            </a:r>
            <a:r>
              <a:rPr sz="2400" spc="-15" dirty="0">
                <a:latin typeface="Carlito"/>
                <a:cs typeface="Carlito"/>
              </a:rPr>
              <a:t>Involving </a:t>
            </a:r>
            <a:r>
              <a:rPr sz="2000" b="1" dirty="0">
                <a:latin typeface="Carlito"/>
                <a:cs typeface="Carlito"/>
              </a:rPr>
              <a:t>(sin</a:t>
            </a:r>
            <a:r>
              <a:rPr sz="2000" b="1" spc="-35" dirty="0">
                <a:latin typeface="Carlito"/>
                <a:cs typeface="Carlito"/>
              </a:rPr>
              <a:t> </a:t>
            </a:r>
            <a:r>
              <a:rPr sz="2000" spc="-155" dirty="0">
                <a:latin typeface="Arial"/>
                <a:cs typeface="Arial"/>
              </a:rPr>
              <a:t>𝛉</a:t>
            </a:r>
            <a:r>
              <a:rPr sz="2000" b="1" spc="-155" dirty="0">
                <a:latin typeface="Carlito"/>
                <a:cs typeface="Carlito"/>
              </a:rPr>
              <a:t>)/</a:t>
            </a:r>
            <a:r>
              <a:rPr sz="2000" spc="-155" dirty="0">
                <a:latin typeface="Arial"/>
                <a:cs typeface="Arial"/>
              </a:rPr>
              <a:t>𝛉</a:t>
            </a:r>
            <a:endParaRPr sz="2000">
              <a:latin typeface="Arial"/>
              <a:cs typeface="Arial"/>
            </a:endParaRPr>
          </a:p>
          <a:p>
            <a:pPr marL="546100" indent="-534035">
              <a:lnSpc>
                <a:spcPct val="100000"/>
              </a:lnSpc>
              <a:spcBef>
                <a:spcPts val="580"/>
              </a:spcBef>
              <a:buFont typeface="Arial"/>
              <a:buChar char="–"/>
              <a:tabLst>
                <a:tab pos="546100" algn="l"/>
                <a:tab pos="546735" algn="l"/>
              </a:tabLst>
            </a:pPr>
            <a:r>
              <a:rPr sz="2400" spc="-10" dirty="0">
                <a:latin typeface="Carlito"/>
                <a:cs typeface="Carlito"/>
              </a:rPr>
              <a:t>Finite </a:t>
            </a:r>
            <a:r>
              <a:rPr sz="2400" spc="-5" dirty="0">
                <a:latin typeface="Carlito"/>
                <a:cs typeface="Carlito"/>
              </a:rPr>
              <a:t>Limits</a:t>
            </a:r>
            <a:r>
              <a:rPr sz="2400" spc="-3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as</a:t>
            </a:r>
            <a:endParaRPr sz="2400">
              <a:latin typeface="Carlito"/>
              <a:cs typeface="Carlito"/>
            </a:endParaRPr>
          </a:p>
          <a:p>
            <a:pPr marL="546100" indent="-534035">
              <a:lnSpc>
                <a:spcPct val="100000"/>
              </a:lnSpc>
              <a:spcBef>
                <a:spcPts val="575"/>
              </a:spcBef>
              <a:buChar char="•"/>
              <a:tabLst>
                <a:tab pos="546100" algn="l"/>
                <a:tab pos="546735" algn="l"/>
              </a:tabLst>
            </a:pPr>
            <a:r>
              <a:rPr sz="2400" spc="-5" dirty="0">
                <a:latin typeface="Carlito"/>
                <a:cs typeface="Carlito"/>
              </a:rPr>
              <a:t>Continuous</a:t>
            </a:r>
            <a:r>
              <a:rPr sz="2400" spc="-3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Functions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66808" y="3602715"/>
            <a:ext cx="843915" cy="3225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50" i="1" spc="30" dirty="0">
                <a:latin typeface="Times New Roman"/>
                <a:cs typeface="Times New Roman"/>
              </a:rPr>
              <a:t>x </a:t>
            </a:r>
            <a:r>
              <a:rPr sz="1950" spc="65" dirty="0">
                <a:latin typeface="Symbol"/>
                <a:cs typeface="Symbol"/>
              </a:rPr>
              <a:t></a:t>
            </a:r>
            <a:r>
              <a:rPr sz="1950" spc="-90" dirty="0">
                <a:latin typeface="Times New Roman"/>
                <a:cs typeface="Times New Roman"/>
              </a:rPr>
              <a:t> </a:t>
            </a:r>
            <a:r>
              <a:rPr sz="1950" spc="40" dirty="0">
                <a:latin typeface="Symbol"/>
                <a:cs typeface="Symbol"/>
              </a:rPr>
              <a:t></a:t>
            </a:r>
            <a:endParaRPr sz="195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11746" y="329052"/>
            <a:ext cx="8563610" cy="3337560"/>
            <a:chOff x="211746" y="329052"/>
            <a:chExt cx="8563610" cy="3337560"/>
          </a:xfrm>
        </p:grpSpPr>
        <p:sp>
          <p:nvSpPr>
            <p:cNvPr id="3" name="object 3"/>
            <p:cNvSpPr/>
            <p:nvPr/>
          </p:nvSpPr>
          <p:spPr>
            <a:xfrm>
              <a:off x="211746" y="329052"/>
              <a:ext cx="8204252" cy="333746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371844" y="1557528"/>
              <a:ext cx="2403348" cy="172669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152400" y="3886200"/>
            <a:ext cx="8583168" cy="24094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864" y="451459"/>
            <a:ext cx="8884285" cy="1148715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80"/>
              </a:spcBef>
            </a:pPr>
            <a:r>
              <a:rPr sz="2000" b="1" spc="-5" dirty="0">
                <a:latin typeface="Times New Roman"/>
                <a:cs typeface="Times New Roman"/>
              </a:rPr>
              <a:t>Limit </a:t>
            </a:r>
            <a:r>
              <a:rPr sz="2000" b="1" dirty="0">
                <a:latin typeface="Times New Roman"/>
                <a:cs typeface="Times New Roman"/>
              </a:rPr>
              <a:t>of a</a:t>
            </a:r>
            <a:r>
              <a:rPr sz="2000" b="1" spc="-1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Function</a:t>
            </a:r>
            <a:endParaRPr sz="2000">
              <a:latin typeface="Times New Roman"/>
              <a:cs typeface="Times New Roman"/>
            </a:endParaRPr>
          </a:p>
          <a:p>
            <a:pPr marL="38100" marR="30480" indent="190500">
              <a:lnSpc>
                <a:spcPts val="3080"/>
              </a:lnSpc>
              <a:spcBef>
                <a:spcPts val="15"/>
              </a:spcBef>
            </a:pPr>
            <a:r>
              <a:rPr sz="2000" dirty="0">
                <a:latin typeface="Times New Roman"/>
                <a:cs typeface="Times New Roman"/>
              </a:rPr>
              <a:t>Let </a:t>
            </a:r>
            <a:r>
              <a:rPr sz="2000" spc="5" dirty="0">
                <a:latin typeface="Times New Roman"/>
                <a:cs typeface="Times New Roman"/>
              </a:rPr>
              <a:t>ƒ(x) </a:t>
            </a:r>
            <a:r>
              <a:rPr sz="2000" dirty="0">
                <a:latin typeface="Times New Roman"/>
                <a:cs typeface="Times New Roman"/>
              </a:rPr>
              <a:t>be defined on an open interval about </a:t>
            </a:r>
            <a:r>
              <a:rPr sz="2000" spc="10" dirty="0">
                <a:latin typeface="Times New Roman"/>
                <a:cs typeface="Times New Roman"/>
              </a:rPr>
              <a:t>x</a:t>
            </a:r>
            <a:r>
              <a:rPr sz="1950" spc="15" baseline="-21367" dirty="0">
                <a:latin typeface="Times New Roman"/>
                <a:cs typeface="Times New Roman"/>
              </a:rPr>
              <a:t>0 </a:t>
            </a:r>
            <a:r>
              <a:rPr sz="2000" dirty="0">
                <a:latin typeface="Times New Roman"/>
                <a:cs typeface="Times New Roman"/>
              </a:rPr>
              <a:t>except possibly at </a:t>
            </a:r>
            <a:r>
              <a:rPr sz="2000" spc="-5" dirty="0">
                <a:latin typeface="Times New Roman"/>
                <a:cs typeface="Times New Roman"/>
              </a:rPr>
              <a:t>itself. </a:t>
            </a:r>
            <a:r>
              <a:rPr sz="2000" spc="-70" dirty="0">
                <a:latin typeface="Times New Roman"/>
                <a:cs typeface="Times New Roman"/>
              </a:rPr>
              <a:t>We </a:t>
            </a:r>
            <a:r>
              <a:rPr sz="2000" dirty="0">
                <a:latin typeface="Times New Roman"/>
                <a:cs typeface="Times New Roman"/>
              </a:rPr>
              <a:t>say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that  the </a:t>
            </a:r>
            <a:r>
              <a:rPr sz="2000" spc="-10" dirty="0">
                <a:latin typeface="Times New Roman"/>
                <a:cs typeface="Times New Roman"/>
              </a:rPr>
              <a:t>limit </a:t>
            </a:r>
            <a:r>
              <a:rPr sz="2000" dirty="0">
                <a:latin typeface="Times New Roman"/>
                <a:cs typeface="Times New Roman"/>
              </a:rPr>
              <a:t>of ƒ(x) as x approaches </a:t>
            </a:r>
            <a:r>
              <a:rPr sz="2000" spc="10" dirty="0">
                <a:latin typeface="Times New Roman"/>
                <a:cs typeface="Times New Roman"/>
              </a:rPr>
              <a:t>x</a:t>
            </a:r>
            <a:r>
              <a:rPr sz="1950" spc="15" baseline="-21367" dirty="0">
                <a:latin typeface="Times New Roman"/>
                <a:cs typeface="Times New Roman"/>
              </a:rPr>
              <a:t>0 </a:t>
            </a:r>
            <a:r>
              <a:rPr sz="2000" dirty="0">
                <a:latin typeface="Times New Roman"/>
                <a:cs typeface="Times New Roman"/>
              </a:rPr>
              <a:t>is the </a:t>
            </a:r>
            <a:r>
              <a:rPr sz="2000" spc="-5" dirty="0">
                <a:latin typeface="Times New Roman"/>
                <a:cs typeface="Times New Roman"/>
              </a:rPr>
              <a:t>number </a:t>
            </a:r>
            <a:r>
              <a:rPr sz="2000" dirty="0">
                <a:latin typeface="Times New Roman"/>
                <a:cs typeface="Times New Roman"/>
              </a:rPr>
              <a:t>L, and</a:t>
            </a:r>
            <a:r>
              <a:rPr sz="2000" spc="-3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write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797784" y="2171046"/>
            <a:ext cx="1574024" cy="4040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36418" y="3198010"/>
            <a:ext cx="8271163" cy="20201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5438" y="1562555"/>
            <a:ext cx="8280723" cy="38852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140" y="253695"/>
            <a:ext cx="6030595" cy="9118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70815" indent="-15875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171450" algn="l"/>
              </a:tabLst>
            </a:pPr>
            <a:r>
              <a:rPr sz="2000" b="1" dirty="0">
                <a:latin typeface="Arial"/>
                <a:cs typeface="Arial"/>
              </a:rPr>
              <a:t>Calculating </a:t>
            </a:r>
            <a:r>
              <a:rPr sz="2000" b="1" spc="-5" dirty="0">
                <a:latin typeface="Arial"/>
                <a:cs typeface="Arial"/>
              </a:rPr>
              <a:t>Limits </a:t>
            </a:r>
            <a:r>
              <a:rPr sz="2000" b="1" dirty="0">
                <a:latin typeface="Arial"/>
                <a:cs typeface="Arial"/>
              </a:rPr>
              <a:t>Using the </a:t>
            </a:r>
            <a:r>
              <a:rPr sz="2000" b="1" spc="-5" dirty="0">
                <a:latin typeface="Arial"/>
                <a:cs typeface="Arial"/>
              </a:rPr>
              <a:t>Limit</a:t>
            </a:r>
            <a:r>
              <a:rPr sz="2000" b="1" spc="-114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Laws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05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latin typeface="Arial"/>
                <a:cs typeface="Arial"/>
              </a:rPr>
              <a:t>The </a:t>
            </a:r>
            <a:r>
              <a:rPr sz="1800" spc="-10" dirty="0">
                <a:latin typeface="Arial"/>
                <a:cs typeface="Arial"/>
              </a:rPr>
              <a:t>next </a:t>
            </a:r>
            <a:r>
              <a:rPr sz="1800" spc="-5" dirty="0">
                <a:latin typeface="Arial"/>
                <a:cs typeface="Arial"/>
              </a:rPr>
              <a:t>theorem tells how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5" dirty="0">
                <a:latin typeface="Arial"/>
                <a:cs typeface="Arial"/>
              </a:rPr>
              <a:t>calculate limits </a:t>
            </a:r>
            <a:r>
              <a:rPr sz="1800" dirty="0">
                <a:latin typeface="Arial"/>
                <a:cs typeface="Arial"/>
              </a:rPr>
              <a:t>of</a:t>
            </a:r>
            <a:r>
              <a:rPr sz="1800" spc="8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functions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17040" y="950951"/>
            <a:ext cx="7937009" cy="36724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6639" y="129285"/>
            <a:ext cx="15398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EXAMPLE</a:t>
            </a:r>
            <a:r>
              <a:rPr spc="-90" dirty="0"/>
              <a:t> </a:t>
            </a:r>
            <a:r>
              <a:rPr spc="-5" dirty="0"/>
              <a:t>1: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72488" y="179577"/>
            <a:ext cx="510095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Using the </a:t>
            </a:r>
            <a:r>
              <a:rPr sz="2000" spc="-5" dirty="0">
                <a:latin typeface="Times New Roman"/>
                <a:cs typeface="Times New Roman"/>
              </a:rPr>
              <a:t>Limit </a:t>
            </a:r>
            <a:r>
              <a:rPr sz="2000" dirty="0">
                <a:latin typeface="Times New Roman"/>
                <a:cs typeface="Times New Roman"/>
              </a:rPr>
              <a:t>Laws to find the following</a:t>
            </a:r>
            <a:r>
              <a:rPr sz="2000" spc="-1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limits.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9784" y="919316"/>
            <a:ext cx="8710054" cy="40558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9115" y="508686"/>
            <a:ext cx="8220807" cy="22231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5332" y="3428238"/>
            <a:ext cx="7343350" cy="12268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3855" y="445293"/>
            <a:ext cx="8084414" cy="17168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7269" y="3096683"/>
            <a:ext cx="7288637" cy="109643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55379" y="4940416"/>
            <a:ext cx="5940507" cy="12583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7527" y="241503"/>
            <a:ext cx="7522209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Solution </a:t>
            </a:r>
            <a:r>
              <a:rPr sz="1800" dirty="0"/>
              <a:t>: </a:t>
            </a:r>
            <a:r>
              <a:rPr sz="2000" b="0" spc="-70" dirty="0">
                <a:latin typeface="Times New Roman"/>
                <a:cs typeface="Times New Roman"/>
              </a:rPr>
              <a:t>We </a:t>
            </a:r>
            <a:r>
              <a:rPr sz="2000" b="0" dirty="0">
                <a:latin typeface="Times New Roman"/>
                <a:cs typeface="Times New Roman"/>
              </a:rPr>
              <a:t>cannot </a:t>
            </a:r>
            <a:r>
              <a:rPr sz="2000" b="0" spc="-5" dirty="0">
                <a:latin typeface="Times New Roman"/>
                <a:cs typeface="Times New Roman"/>
              </a:rPr>
              <a:t>substitute </a:t>
            </a:r>
            <a:r>
              <a:rPr sz="2000" b="0" dirty="0">
                <a:latin typeface="Times New Roman"/>
                <a:cs typeface="Times New Roman"/>
              </a:rPr>
              <a:t>because it </a:t>
            </a:r>
            <a:r>
              <a:rPr sz="2000" b="0" spc="-5" dirty="0">
                <a:latin typeface="Times New Roman"/>
                <a:cs typeface="Times New Roman"/>
              </a:rPr>
              <a:t>makes </a:t>
            </a:r>
            <a:r>
              <a:rPr sz="2000" b="0" dirty="0">
                <a:latin typeface="Times New Roman"/>
                <a:cs typeface="Times New Roman"/>
              </a:rPr>
              <a:t>the </a:t>
            </a:r>
            <a:r>
              <a:rPr sz="2000" b="0" spc="-5" dirty="0">
                <a:latin typeface="Times New Roman"/>
                <a:cs typeface="Times New Roman"/>
              </a:rPr>
              <a:t>denominator</a:t>
            </a:r>
            <a:r>
              <a:rPr sz="2000" b="0" spc="-250" dirty="0">
                <a:latin typeface="Times New Roman"/>
                <a:cs typeface="Times New Roman"/>
              </a:rPr>
              <a:t> </a:t>
            </a:r>
            <a:r>
              <a:rPr sz="2000" b="0" dirty="0">
                <a:latin typeface="Times New Roman"/>
                <a:cs typeface="Times New Roman"/>
              </a:rPr>
              <a:t>zero.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0346" y="762000"/>
            <a:ext cx="7518593" cy="21910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4116" y="3666513"/>
            <a:ext cx="5851451" cy="120985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</TotalTime>
  <Words>253</Words>
  <Application>Microsoft Office PowerPoint</Application>
  <PresentationFormat>On-screen Show (4:3)</PresentationFormat>
  <Paragraphs>37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Carlito</vt:lpstr>
      <vt:lpstr>Symbol</vt:lpstr>
      <vt:lpstr>Times New Roman</vt:lpstr>
      <vt:lpstr>Office Theme</vt:lpstr>
      <vt:lpstr>FIRST SEMESTER</vt:lpstr>
      <vt:lpstr>Outlines</vt:lpstr>
      <vt:lpstr>PowerPoint Presentation</vt:lpstr>
      <vt:lpstr>PowerPoint Presentation</vt:lpstr>
      <vt:lpstr>PowerPoint Presentation</vt:lpstr>
      <vt:lpstr>EXAMPLE 1:</vt:lpstr>
      <vt:lpstr>PowerPoint Presentation</vt:lpstr>
      <vt:lpstr>PowerPoint Presentation</vt:lpstr>
      <vt:lpstr>Solution : We cannot substitute because it makes the denominator zero.</vt:lpstr>
      <vt:lpstr>PowerPoint Presentation</vt:lpstr>
      <vt:lpstr>PowerPoint Presentation</vt:lpstr>
      <vt:lpstr>PowerPoint Presentation</vt:lpstr>
      <vt:lpstr>EXAMPLE 6: Limits of the Function Graphed in Figure.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 9: Find the points at which the function ƒ in Figure is continuous and the  points at which ƒ is discontinuous.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Administrator</dc:creator>
  <cp:lastModifiedBy>sheymaa alazzawi</cp:lastModifiedBy>
  <cp:revision>5</cp:revision>
  <dcterms:created xsi:type="dcterms:W3CDTF">2020-11-18T19:24:41Z</dcterms:created>
  <dcterms:modified xsi:type="dcterms:W3CDTF">2021-09-20T19:41:52Z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2017-11-21T00:00:00Z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2020-11-18T00:00:00Z</vt:filetime>
  </property>
</Properties>
</file>